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</p:sldIdLst>
  <p:sldSz cx="9144000" cy="6858000"/>
  <p:notesSz cx="6858000" cy="9144000"/>
  <p:defaultTextStyle>
    <a:lvl1pPr>
      <a:defRPr>
        <a:solidFill>
          <a:srgbClr val="008080"/>
        </a:solidFill>
        <a:latin typeface="Arial"/>
        <a:ea typeface="Arial"/>
        <a:cs typeface="Arial"/>
        <a:sym typeface="Arial"/>
      </a:defRPr>
    </a:lvl1pPr>
    <a:lvl2pPr indent="457200">
      <a:defRPr>
        <a:solidFill>
          <a:srgbClr val="008080"/>
        </a:solidFill>
        <a:latin typeface="Arial"/>
        <a:ea typeface="Arial"/>
        <a:cs typeface="Arial"/>
        <a:sym typeface="Arial"/>
      </a:defRPr>
    </a:lvl2pPr>
    <a:lvl3pPr indent="914400">
      <a:defRPr>
        <a:solidFill>
          <a:srgbClr val="008080"/>
        </a:solidFill>
        <a:latin typeface="Arial"/>
        <a:ea typeface="Arial"/>
        <a:cs typeface="Arial"/>
        <a:sym typeface="Arial"/>
      </a:defRPr>
    </a:lvl3pPr>
    <a:lvl4pPr indent="1371600">
      <a:defRPr>
        <a:solidFill>
          <a:srgbClr val="008080"/>
        </a:solidFill>
        <a:latin typeface="Arial"/>
        <a:ea typeface="Arial"/>
        <a:cs typeface="Arial"/>
        <a:sym typeface="Arial"/>
      </a:defRPr>
    </a:lvl4pPr>
    <a:lvl5pPr indent="1828800">
      <a:defRPr>
        <a:solidFill>
          <a:srgbClr val="008080"/>
        </a:solidFill>
        <a:latin typeface="Arial"/>
        <a:ea typeface="Arial"/>
        <a:cs typeface="Arial"/>
        <a:sym typeface="Arial"/>
      </a:defRPr>
    </a:lvl5pPr>
    <a:lvl6pPr>
      <a:defRPr>
        <a:solidFill>
          <a:srgbClr val="008080"/>
        </a:solidFill>
        <a:latin typeface="Arial"/>
        <a:ea typeface="Arial"/>
        <a:cs typeface="Arial"/>
        <a:sym typeface="Arial"/>
      </a:defRPr>
    </a:lvl6pPr>
    <a:lvl7pPr>
      <a:defRPr>
        <a:solidFill>
          <a:srgbClr val="008080"/>
        </a:solidFill>
        <a:latin typeface="Arial"/>
        <a:ea typeface="Arial"/>
        <a:cs typeface="Arial"/>
        <a:sym typeface="Arial"/>
      </a:defRPr>
    </a:lvl7pPr>
    <a:lvl8pPr>
      <a:defRPr>
        <a:solidFill>
          <a:srgbClr val="008080"/>
        </a:solidFill>
        <a:latin typeface="Arial"/>
        <a:ea typeface="Arial"/>
        <a:cs typeface="Arial"/>
        <a:sym typeface="Arial"/>
      </a:defRPr>
    </a:lvl8pPr>
    <a:lvl9pPr>
      <a:defRPr>
        <a:solidFill>
          <a:srgbClr val="00808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D1"/>
          </a:solidFill>
        </a:fill>
      </a:tcStyle>
    </a:wholeTbl>
    <a:band2H>
      <a:tcTxStyle b="def" i="def"/>
      <a:tcStyle>
        <a:tcBdr/>
        <a:fill>
          <a:solidFill>
            <a:srgbClr val="E6EAE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6462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2E8E8"/>
          </a:solidFill>
        </a:fill>
      </a:tcStyle>
    </a:wholeTbl>
    <a:band2H>
      <a:tcTxStyle b="def" i="def"/>
      <a:tcStyle>
        <a:tcBdr/>
        <a:fill>
          <a:solidFill>
            <a:srgbClr val="F1F4F4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ABFB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2D2E5"/>
          </a:solidFill>
        </a:fill>
      </a:tcStyle>
    </a:wholeTbl>
    <a:band2H>
      <a:tcTxStyle b="def" i="def"/>
      <a:tcStyle>
        <a:tcBdr/>
        <a:fill>
          <a:solidFill>
            <a:srgbClr val="EAEAF2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6365B4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CEC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8080"/>
              </a:solidFill>
              <a:prstDash val="solid"/>
              <a:bevel/>
            </a:ln>
          </a:top>
          <a:bottom>
            <a:ln w="25400" cap="flat">
              <a:solidFill>
                <a:srgbClr val="00808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6462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808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7D7"/>
          </a:solidFill>
        </a:fill>
      </a:tcStyle>
    </a:wholeTbl>
    <a:band2H>
      <a:tcTxStyle b="def" i="def"/>
      <a:tcStyle>
        <a:tcBdr/>
        <a:fill>
          <a:solidFill>
            <a:srgbClr val="E6ECEC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808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508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254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5" name="Shape 2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7" name="Shape 7"/>
          <p:cNvSpPr/>
          <p:nvPr>
            <p:ph type="title"/>
          </p:nvPr>
        </p:nvSpPr>
        <p:spPr>
          <a:xfrm>
            <a:off x="685800" y="1844675"/>
            <a:ext cx="7772400" cy="204152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Titeltext</a:t>
            </a:r>
          </a:p>
        </p:txBody>
      </p:sp>
      <p:sp>
        <p:nvSpPr>
          <p:cNvPr id="8" name="Shape 8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None/>
            </a:lvl1pPr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1" name="Shape 1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Titeltext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5" name="Shape 1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Titeltext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4400"/>
              <a:t>Titeltext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3200"/>
              <a:t>Textebene 1</a:t>
            </a:r>
            <a:endParaRPr sz="3200"/>
          </a:p>
          <a:p>
            <a:pPr lvl="1">
              <a:defRPr sz="1800"/>
            </a:pPr>
            <a:r>
              <a:rPr sz="3200"/>
              <a:t>Textebene 2</a:t>
            </a:r>
            <a:endParaRPr sz="3200"/>
          </a:p>
          <a:p>
            <a:pPr lvl="2">
              <a:defRPr sz="1800"/>
            </a:pPr>
            <a:r>
              <a:rPr sz="3200"/>
              <a:t>Textebene 3</a:t>
            </a:r>
            <a:endParaRPr sz="3200"/>
          </a:p>
          <a:p>
            <a:pPr lvl="3">
              <a:defRPr sz="1800"/>
            </a:pPr>
            <a:r>
              <a:rPr sz="3200"/>
              <a:t>Textebene 4</a:t>
            </a:r>
            <a:endParaRPr sz="3200"/>
          </a:p>
          <a:p>
            <a:pPr lvl="4">
              <a:defRPr sz="1800"/>
            </a:pPr>
            <a:r>
              <a:rPr sz="3200"/>
              <a:t>Textebene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  <a:uFill>
                  <a:solidFill/>
                </a:u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22" name="Shape 22"/>
          <p:cNvSpPr/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000000"/>
                </a:solidFill>
                <a:uFill>
                  <a:solidFill/>
                </a:uFill>
              </a:defRPr>
            </a:lvl1pPr>
          </a:lstStyle>
          <a:p>
            <a:pPr lvl="0">
              <a:defRPr sz="1800">
                <a:uFillTx/>
              </a:defRPr>
            </a:pPr>
            <a:r>
              <a:rPr sz="4400">
                <a:uFill>
                  <a:solidFill/>
                </a:uFill>
              </a:rPr>
              <a:t>Titeltext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/>
          <a:lstStyle>
            <a:lvl1pPr>
              <a:buChar char="•"/>
              <a:defRPr>
                <a:solidFill>
                  <a:srgbClr val="000000"/>
                </a:solidFill>
                <a:uFill>
                  <a:solidFill/>
                </a:uFill>
              </a:defRPr>
            </a:lvl1pPr>
            <a:lvl2pPr>
              <a:defRPr>
                <a:solidFill>
                  <a:srgbClr val="000000"/>
                </a:solidFill>
                <a:uFill>
                  <a:solidFill/>
                </a:uFill>
              </a:defRPr>
            </a:lvl2pPr>
            <a:lvl3pPr>
              <a:defRPr>
                <a:solidFill>
                  <a:srgbClr val="000000"/>
                </a:solidFill>
                <a:uFill>
                  <a:solidFill/>
                </a:uFill>
              </a:defRPr>
            </a:lvl3pPr>
            <a:lvl4pPr>
              <a:defRPr>
                <a:solidFill>
                  <a:srgbClr val="000000"/>
                </a:solidFill>
                <a:uFill>
                  <a:solidFill/>
                </a:uFill>
              </a:defRPr>
            </a:lvl4pPr>
            <a:lvl5pPr>
              <a:defRPr>
                <a:solidFill>
                  <a:srgbClr val="000000"/>
                </a:solidFill>
                <a:uFill>
                  <a:solidFill/>
                </a:uFill>
              </a:defRPr>
            </a:lvl5pPr>
          </a:lstStyle>
          <a:p>
            <a:pPr lvl="0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Textebene 1</a:t>
            </a:r>
            <a:endParaRPr sz="3200">
              <a:uFill>
                <a:solidFill/>
              </a:uFill>
            </a:endParaRPr>
          </a:p>
          <a:p>
            <a:pPr lvl="1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Textebene 2</a:t>
            </a:r>
            <a:endParaRPr sz="320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Textebene 3</a:t>
            </a:r>
            <a:endParaRPr sz="3200"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Textebene 4</a:t>
            </a:r>
            <a:endParaRPr sz="32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Textebene 5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8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6553200" y="6245225"/>
            <a:ext cx="2133600" cy="288824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3" name="Shape 3"/>
          <p:cNvSpPr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Titeltext</a:t>
            </a:r>
          </a:p>
        </p:txBody>
      </p:sp>
      <p:sp>
        <p:nvSpPr>
          <p:cNvPr id="4" name="Shape 4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1</a:t>
            </a:r>
            <a:endParaRPr sz="32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2</a:t>
            </a:r>
            <a:endParaRPr sz="32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3</a:t>
            </a:r>
            <a:endParaRPr sz="32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4</a:t>
            </a:r>
            <a:endParaRPr sz="32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Textebene 5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</p:sldLayoutIdLst>
  <p:transition spd="med" advClick="1"/>
  <p:txStyles>
    <p:titleStyle>
      <a:lvl1pPr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1pPr>
      <a:lvl2pPr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2pPr>
      <a:lvl3pPr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3pPr>
      <a:lvl4pPr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4pPr>
      <a:lvl5pPr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5pPr>
      <a:lvl6pPr indent="457200"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6pPr>
      <a:lvl7pPr indent="914400"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7pPr>
      <a:lvl8pPr indent="1371600"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8pPr>
      <a:lvl9pPr indent="1828800" algn="ctr">
        <a:defRPr sz="4400">
          <a:solidFill>
            <a:srgbClr val="FFFF99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4pPr>
      <a:lvl5pPr marL="2235200" indent="-406400">
        <a:spcBef>
          <a:spcPts val="700"/>
        </a:spcBef>
        <a:buSzPct val="100000"/>
        <a:buChar char="»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5pPr>
      <a:lvl6pPr marL="2692400" indent="-406400">
        <a:spcBef>
          <a:spcPts val="700"/>
        </a:spcBef>
        <a:buSzPct val="100000"/>
        <a:buChar char="•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6pPr>
      <a:lvl7pPr marL="3149600" indent="-406400">
        <a:spcBef>
          <a:spcPts val="700"/>
        </a:spcBef>
        <a:buSzPct val="100000"/>
        <a:buChar char="•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7pPr>
      <a:lvl8pPr marL="3606800" indent="-406400">
        <a:spcBef>
          <a:spcPts val="700"/>
        </a:spcBef>
        <a:buSzPct val="100000"/>
        <a:buChar char="•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8pPr>
      <a:lvl9pPr marL="4064000" indent="-406400">
        <a:spcBef>
          <a:spcPts val="700"/>
        </a:spcBef>
        <a:buSzPct val="100000"/>
        <a:buChar char="•"/>
        <a:defRPr sz="3200">
          <a:solidFill>
            <a:srgbClr val="FFFFFF"/>
          </a:solidFill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DrJoachim-Selle.de" TargetMode="Externa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9807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28" name="Shape 28"/>
          <p:cNvSpPr/>
          <p:nvPr>
            <p:ph type="title"/>
          </p:nvPr>
        </p:nvSpPr>
        <p:spPr>
          <a:xfrm>
            <a:off x="684212" y="1412875"/>
            <a:ext cx="7772401" cy="14700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14040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140404"/>
                </a:solidFill>
              </a:rPr>
              <a:t>Suchterkrankungen 2013</a:t>
            </a:r>
          </a:p>
        </p:txBody>
      </p:sp>
      <p:sp>
        <p:nvSpPr>
          <p:cNvPr id="29" name="Shape 29"/>
          <p:cNvSpPr/>
          <p:nvPr>
            <p:ph type="body" idx="1"/>
          </p:nvPr>
        </p:nvSpPr>
        <p:spPr>
          <a:xfrm>
            <a:off x="1231900" y="3423443"/>
            <a:ext cx="6400800" cy="2281239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140404"/>
                </a:solidFill>
              </a:rPr>
              <a:t>Der gegenwärtige Stand (31.12.2012) in Diagnostik und Therapie am Beispiel von Opiatabhängigen in Castrop-Rauxel </a:t>
            </a:r>
            <a:endParaRPr sz="1600">
              <a:solidFill>
                <a:srgbClr val="140404"/>
              </a:solidFill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140404"/>
                </a:solidFill>
              </a:rPr>
              <a:t>(Kreis Recklinghausen).</a:t>
            </a:r>
            <a:endParaRPr sz="1600">
              <a:solidFill>
                <a:srgbClr val="140404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endParaRPr sz="1600">
              <a:solidFill>
                <a:srgbClr val="140404"/>
              </a:solidFill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140404"/>
                </a:solidFill>
              </a:rPr>
              <a:t>Dr. med.Joachim Selle</a:t>
            </a:r>
            <a:endParaRPr sz="1600">
              <a:solidFill>
                <a:srgbClr val="140404"/>
              </a:solidFill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140404"/>
                </a:solidFill>
              </a:rPr>
              <a:t>Arzt f. Innere Medizin</a:t>
            </a:r>
            <a:endParaRPr sz="1600">
              <a:solidFill>
                <a:srgbClr val="140404"/>
              </a:solidFill>
            </a:endParaRPr>
          </a:p>
          <a:p>
            <a:pPr lvl="0">
              <a:lnSpc>
                <a:spcPct val="80000"/>
              </a:lnSpc>
              <a:spcBef>
                <a:spcPts val="300"/>
              </a:spcBef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140404"/>
                </a:solidFill>
              </a:rPr>
              <a:t>Suchtmedizin</a:t>
            </a:r>
            <a:endParaRPr sz="1600">
              <a:solidFill>
                <a:srgbClr val="140404"/>
              </a:solidFill>
            </a:endParaRPr>
          </a:p>
          <a:p>
            <a:pPr lvl="0">
              <a:lnSpc>
                <a:spcPct val="80000"/>
              </a:lnSpc>
              <a:spcBef>
                <a:spcPts val="400"/>
              </a:spcBef>
              <a:defRPr sz="1800">
                <a:solidFill>
                  <a:srgbClr val="000000"/>
                </a:solidFill>
              </a:defRPr>
            </a:pPr>
            <a:r>
              <a:rPr sz="3200" u="sng">
                <a:solidFill>
                  <a:srgbClr val="00FFFF"/>
                </a:solidFill>
                <a:uFill>
                  <a:solidFill>
                    <a:srgbClr val="00FFFF"/>
                  </a:solidFill>
                </a:uFill>
                <a:hlinkClick r:id="rId2" invalidUrl="" action="" tgtFrame="" tooltip="" history="1" highlightClick="0" endSnd="0"/>
              </a:rPr>
              <a:t>www.DrJoachim-Selle.de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" grpId="2"/>
      <p:bldP build="whole" bldLvl="1" animBg="1" rev="0" advAuto="0" spid="2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63" name="Shape 63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D5333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53333"/>
                </a:solidFill>
              </a:rPr>
              <a:t>Ursachen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xfrm>
            <a:off x="468312" y="2276475"/>
            <a:ext cx="8229601" cy="43100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FF00"/>
                </a:solidFill>
              </a:rPr>
              <a:t>Tiefenpsychologischer- biografischer Ansatz </a:t>
            </a: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00FF00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Sucht ist eine " permanente Prothese für die veruntreute Mutter, für die verlorene Dualunion". (L. Szondi 1930)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" grpId="1"/>
      <p:bldP build="whole" bldLvl="1" animBg="1" rev="0" advAuto="0" spid="64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67" name="Shape 67"/>
          <p:cNvSpPr/>
          <p:nvPr>
            <p:ph type="body" idx="1"/>
          </p:nvPr>
        </p:nvSpPr>
        <p:spPr>
          <a:xfrm>
            <a:off x="539750" y="90805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FF00"/>
                </a:solidFill>
              </a:rPr>
              <a:t>Neurobiologische Ursachenketten</a:t>
            </a: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	</a:t>
            </a:r>
            <a:endParaRPr sz="32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Suchtmittel verschiedener Substanzklassen, Opiate wie Heroin, THC= Haschisch, Nikotin, Alkohol bewirken im Gehirn die Freisetzung bestimmter Neurotransmitter- und Hormonsysteme.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xfrm>
            <a:off x="250825" y="1125537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	</a:t>
            </a: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	Genetisch bedingter Mangel an Dopamin und anderen Neurotransmitter Strukturen führt zu einem vermehrten Bedarf und es erfolgt eine Art Selbstmedikamentierung mit ähnlich wirkenden Substanzen. </a:t>
            </a: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	ADHS.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73" name="Shape 73"/>
          <p:cNvSpPr/>
          <p:nvPr>
            <p:ph type="body" idx="1"/>
          </p:nvPr>
        </p:nvSpPr>
        <p:spPr>
          <a:xfrm>
            <a:off x="539750" y="1773237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sz="3200">
                <a:solidFill>
                  <a:srgbClr val="00FF00"/>
                </a:solidFill>
              </a:rPr>
              <a:t>Genetische Ursachen</a:t>
            </a: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	Zwillingforschung zeigt einen eindeutigen genetischen Zusammenhang zwischen Genetischer Neurotransmitter Ausstattung und Suchterkrankung.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3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76" name="Shape 76"/>
          <p:cNvSpPr/>
          <p:nvPr>
            <p:ph type="body" idx="1"/>
          </p:nvPr>
        </p:nvSpPr>
        <p:spPr>
          <a:xfrm>
            <a:off x="250825" y="981075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	</a:t>
            </a:r>
            <a:r>
              <a:rPr sz="3200">
                <a:solidFill>
                  <a:srgbClr val="00FF00"/>
                </a:solidFill>
                <a:latin typeface="Arial Bold"/>
                <a:ea typeface="Arial Bold"/>
                <a:cs typeface="Arial Bold"/>
                <a:sym typeface="Arial Bold"/>
              </a:rPr>
              <a:t>Ursachen im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sz="3200">
                <a:solidFill>
                  <a:srgbClr val="00FF00"/>
                </a:solidFill>
              </a:rPr>
              <a:t>lerntheoretischen Ansatz </a:t>
            </a: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00FF00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Lernvorgänge setzen Ergebnisse in einen zeitlich und räumlichen Zusammenhang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Neutrale Reize können körperliche und psychische Reaktionen auslösen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Suchtgedächtnis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79" name="Shape 79"/>
          <p:cNvSpPr/>
          <p:nvPr>
            <p:ph type="body" idx="1"/>
          </p:nvPr>
        </p:nvSpPr>
        <p:spPr>
          <a:xfrm>
            <a:off x="0" y="1052512"/>
            <a:ext cx="8229600" cy="41036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algn="ctr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FF00"/>
                </a:solidFill>
              </a:rPr>
              <a:t>Ursachen im sozialen Umfeld</a:t>
            </a:r>
            <a:endParaRPr sz="3200">
              <a:solidFill>
                <a:srgbClr val="00FF00"/>
              </a:solidFill>
            </a:endParaRPr>
          </a:p>
          <a:p>
            <a:pPr lvl="0" algn="ctr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	Der systemische Ursachenansatz sucht die Suchtursache nicht im Symptomträger allein, sondern in dessen sozialem System.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7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xfrm>
            <a:off x="395287" y="692150"/>
            <a:ext cx="8229601" cy="554355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  </a:t>
            </a:r>
            <a:r>
              <a:rPr sz="3200">
                <a:solidFill>
                  <a:srgbClr val="00FF00"/>
                </a:solidFill>
              </a:rPr>
              <a:t>Familiäre Ursachen</a:t>
            </a: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00FF00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ständige Spannungen und Disharmonie in der Familie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Alkohol und Drogengebrauch von Eltern und Geschwistern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Permissivität von Eltern bzgl. sozialer Regeln und Normen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Familienbeziehung ohne Wärme,    Verständnis und Akzeptanz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85" name="Shape 85"/>
          <p:cNvSpPr/>
          <p:nvPr>
            <p:ph type="body" idx="1"/>
          </p:nvPr>
        </p:nvSpPr>
        <p:spPr>
          <a:xfrm>
            <a:off x="468312" y="549274"/>
            <a:ext cx="8229601" cy="5965827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 </a:t>
            </a:r>
            <a:endParaRPr sz="3200">
              <a:solidFill>
                <a:srgbClr val="00FF00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00FF00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ernsthafte chronische psychische Störung eines Elternteils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Scheidung oder Trennung von einem Elternteil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Erfahrung körperlichen und sexuellen Missbrauchs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88" name="Shape 88"/>
          <p:cNvSpPr/>
          <p:nvPr>
            <p:ph type="title"/>
          </p:nvPr>
        </p:nvSpPr>
        <p:spPr>
          <a:xfrm>
            <a:off x="468312" y="260350"/>
            <a:ext cx="8229601" cy="10810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00FF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00FF00"/>
                </a:solidFill>
              </a:rPr>
              <a:t>Soziales Umfeld</a:t>
            </a:r>
          </a:p>
        </p:txBody>
      </p:sp>
      <p:sp>
        <p:nvSpPr>
          <p:cNvPr id="89" name="Shape 89"/>
          <p:cNvSpPr/>
          <p:nvPr>
            <p:ph type="body" idx="1"/>
          </p:nvPr>
        </p:nvSpPr>
        <p:spPr>
          <a:xfrm>
            <a:off x="395287" y="2060575"/>
            <a:ext cx="8229601" cy="412115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°	</a:t>
            </a:r>
            <a:r>
              <a:rPr sz="3200">
                <a:solidFill>
                  <a:srgbClr val="FFFFFF"/>
                </a:solidFill>
              </a:rPr>
              <a:t>Peer Group (Gruppe gleichaltriger Freunde) zeigt einen erheblichen Einfluss auf den Drogenkonsum Jugendlicher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Überforderung im Beruf /Schule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Nachbarschaft/ Stadtteil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Geringe nachbarliche Bindungen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Delinquenz im sozialen Umfeld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8" grpId="1"/>
      <p:bldP build="whole" bldLvl="1" animBg="1" rev="0" advAuto="0" spid="89" grpId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92" name="Shape 92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ADHS und Sucht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Substanzgebrauchsstörung und ADHS treffen sehr häufig zusammen; die Quote von zumindest anamnestisch aufgetretenen ADHS-Symptomen in einer akuten Suchtstation lag bei Alkoholabhängigen bei 20%, 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bei Konsumenten illegaler Drogen sogar bei 50% (Ohlmeier et al.).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FFFFFF"/>
                </a:solidFill>
              </a:rPr>
              <a:t>Biedermann et al</a:t>
            </a:r>
            <a:r>
              <a:rPr sz="2800">
                <a:solidFill>
                  <a:srgbClr val="FFFFFF"/>
                </a:solidFill>
              </a:rPr>
              <a:t>. (1993) fanden bei 52% Erwachsener mit ADHS anamnestisch groben Abusus im Vergleich zu 27% der Kontrollpersonen.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2" grpId="1"/>
      <p:bldP build="whole" bldLvl="1" animBg="1" rev="0" advAuto="0" spid="9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9899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Volkskrankheit Sucht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3200"/>
              <a:t>Globale Krankheitslast Deutschland           (Burden of disease)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Art. Hypertoniefolgeerkrankungen 1. Stelle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Nikotinfolgeerkrankungen an 2. Stelle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Alkoholfolgen an 5. Stelle, 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90% der Patienten unbehandelt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Kosten/Jahr: 45 Mrd.€ Rauchen, 30 Mrd. € Alkohol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96" name="Shape 96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ADHS und Sucht</a:t>
            </a:r>
          </a:p>
        </p:txBody>
      </p:sp>
      <p:sp>
        <p:nvSpPr>
          <p:cNvPr id="97" name="Shape 97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Man kann die Sucht als Versuch der Selbstmedikamentierung verstehen.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Durch BTMG Vorgaben wurde eine adäquate Therapie im adulten Bereich jahrzehntelang erschwert oder unmöglich gemacht. Die Betroffenen geradezu in die Illegalität von Suchtmitteln getrieben.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7" grpId="2"/>
      <p:bldP build="whole" bldLvl="1" animBg="1" rev="0" advAuto="0" spid="96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00" name="Shape 100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ADHS und Sucht</a:t>
            </a:r>
          </a:p>
        </p:txBody>
      </p:sp>
      <p:sp>
        <p:nvSpPr>
          <p:cNvPr id="101" name="Shape 101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Wenn Patienten auf gezieltes Nachfragen hin berichten, sich bereits im Schulalter 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unter dem Einfluss von Alkohol oder Cannabis besser konzentriert </a:t>
            </a:r>
            <a:r>
              <a:rPr sz="3200">
                <a:solidFill>
                  <a:srgbClr val="FFFFFF"/>
                </a:solidFill>
              </a:rPr>
              <a:t>haben zu können, ist das ein deutlicher Hinweis auf ADHS.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0" grpId="1"/>
      <p:bldP build="whole" bldLvl="1" animBg="1" rev="0" advAuto="0" spid="101" grpId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04" name="Shape 104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Therapie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buChar char="•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Anlass für die Suche nach Behandlung ist bei Erwachsenen seltener ADHS, sondern eine der Komorbiditäten oder Probleme im beruflichen oder privaten / sozialen Umfeld. Verhaltenstherapeutische Ansätze sind hilfreich (Heßlinger et al. 2000 a).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4" grpId="1"/>
      <p:bldP build="whole" bldLvl="1" animBg="1" rev="0" advAuto="0" spid="105" grpId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08" name="Shape 108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/>
          </a:p>
        </p:txBody>
      </p:sp>
      <p:sp>
        <p:nvSpPr>
          <p:cNvPr id="109" name="Shape 109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Stimulanzien </a:t>
            </a:r>
            <a:r>
              <a:rPr sz="2800">
                <a:solidFill>
                  <a:srgbClr val="FFFFFF"/>
                </a:solidFill>
              </a:rPr>
              <a:t>wirken spezifisch auf das </a:t>
            </a: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dopaminerge System</a:t>
            </a:r>
            <a:r>
              <a:rPr sz="2800">
                <a:solidFill>
                  <a:srgbClr val="FFFFFF"/>
                </a:solidFill>
              </a:rPr>
              <a:t>. Damit korreliert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die klinische Erfahrung einer positiven Beeinflussung von Antrieb und Motivation.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Methylphenidat ist das weitaus verbreiteste Mittel und gemäß der Konsensus-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Vereinbarung der DGPPN auch Mittel der ersten Wahl (Ebert et al., 2003).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lnSpc>
                <a:spcPct val="9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Amphetamin soll zusätzlich eine serotonerge Komponente haben.</a:t>
            </a:r>
          </a:p>
        </p:txBody>
      </p:sp>
    </p:spTree>
  </p:cSld>
  <p:clrMapOvr>
    <a:masterClrMapping/>
  </p:clrMapOvr>
  <p:transition spd="med" advClick="0" advTm="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9" grpId="2"/>
      <p:bldP build="whole" bldLvl="1" animBg="1" rev="0" advAuto="0" spid="108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12" name="Shape 112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Therapie</a:t>
            </a:r>
          </a:p>
        </p:txBody>
      </p:sp>
      <p:sp>
        <p:nvSpPr>
          <p:cNvPr id="113" name="Shape 11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Methylphenidat bei Sucht-erkrankungen:</a:t>
            </a:r>
            <a:endParaRPr sz="320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Der Einsatz von Methylphenidat gerade bei Suchtpatienten wird insbesondere auch in der Laienpresse kontrovers diskutiert.</a:t>
            </a:r>
            <a:endParaRPr sz="3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Ist gleichwohl das Mittel der Wahl.</a:t>
            </a:r>
            <a:endParaRPr sz="3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Therapieerschwerung durch BTMG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2" grpId="1"/>
      <p:bldP build="whole" bldLvl="1" animBg="1" rev="0" advAuto="0" spid="113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16" name="Shape 116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/>
          </a:p>
        </p:txBody>
      </p:sp>
      <p:sp>
        <p:nvSpPr>
          <p:cNvPr id="117" name="Shape 117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Bei ADHS – Patienten mit Kokainabusus wurde in einer offenen Studie nicht nur eine Besserung der ADS beobachtet,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sondern auch eine Reduktion der Kokainmenge (Levin et al. 1998, Levin et al. 2002).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7" grpId="2"/>
      <p:bldP build="whole" bldLvl="1" animBg="1" rev="0" advAuto="0" spid="116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20" name="Shape 120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Therapie</a:t>
            </a:r>
          </a:p>
        </p:txBody>
      </p:sp>
      <p:sp>
        <p:nvSpPr>
          <p:cNvPr id="121" name="Shape 121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Bei Jugendlichen mit ADHS wurde eine Abnahme der besonderen Gefährdung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einer Abhängigkeitsentwicklung von bis zu 85% beschrieben, wenn frühzeitig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eine Stimulanzienabhängigkeits- behandlung erfolgt (Biedermann 1999).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0" grpId="1"/>
      <p:bldP build="whole" bldLvl="1" animBg="1" rev="0" advAuto="0" spid="121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24" name="Shape 124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00037" indent="-300037"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Suchtpotential von Methylphenidat ist wegen der fehlenden euphorisierenden Wirkung nicht anzunehmen und auch nicht beschrieben.</a:t>
            </a:r>
            <a:endParaRPr sz="28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FFFFFF"/>
              </a:solidFill>
            </a:endParaRPr>
          </a:p>
          <a:p>
            <a:pPr lvl="0" marL="300037" indent="-300037"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Ein Missbrauch ist allenfalls bei der Inhalation oder intravenösen Einnahme von zermörserten Tabletten vorgekommen – dem kann etwa durch die Verordnung von Retardpräparaten vorgebeugt werden (Krause und Krause).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4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27" name="Shape 127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Fazit</a:t>
            </a:r>
          </a:p>
        </p:txBody>
      </p:sp>
      <p:sp>
        <p:nvSpPr>
          <p:cNvPr id="128" name="Shape 128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Eine häufige und typische 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Komplikation von ADS </a:t>
            </a:r>
            <a:r>
              <a:rPr sz="3200">
                <a:solidFill>
                  <a:srgbClr val="FFFFFF"/>
                </a:solidFill>
              </a:rPr>
              <a:t>ist die Entwicklung einer A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bhängigkeitserkrankung</a:t>
            </a:r>
            <a:r>
              <a:rPr sz="3200">
                <a:solidFill>
                  <a:srgbClr val="FFFFFF"/>
                </a:solidFill>
              </a:rPr>
              <a:t>,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deren Entstehung durch ADHS begünstigt und deren Therapie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durch ADHS erheblich erschwert wird, was durch die 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hohe Abbruchrate </a:t>
            </a:r>
            <a:r>
              <a:rPr sz="3200">
                <a:solidFill>
                  <a:srgbClr val="FFFFFF"/>
                </a:solidFill>
              </a:rPr>
              <a:t>dieser Suchtgruppe unterstrichen wird.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1"/>
      <p:bldP build="whole" bldLvl="1" animBg="1" rev="0" advAuto="0" spid="128" grpId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31" name="Shape 131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Neurobiologie</a:t>
            </a:r>
          </a:p>
        </p:txBody>
      </p:sp>
      <p:sp>
        <p:nvSpPr>
          <p:cNvPr id="132" name="Shape 13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In funktionellen MRT Untersuchungen liegen die Störungen im N. Accumbens. </a:t>
            </a:r>
            <a:br>
              <a:rPr sz="3200">
                <a:solidFill>
                  <a:srgbClr val="FFFFFF"/>
                </a:solidFill>
              </a:rPr>
            </a:br>
            <a:r>
              <a:rPr sz="3200">
                <a:solidFill>
                  <a:srgbClr val="FFFFFF"/>
                </a:solidFill>
              </a:rPr>
              <a:t>ADHS Patienten „verarbeiten keine Belohnung (Dopamin), sie bekommen keine Belohnung“.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Beispiel: Kaufsucht, Sexsucht,</a:t>
            </a: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  M. Huss, Uni Mainz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1" grpId="1"/>
      <p:bldP build="whole" bldLvl="1" animBg="1" rev="0" advAuto="0" spid="132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35" name="Shape 35"/>
          <p:cNvSpPr/>
          <p:nvPr>
            <p:ph type="title"/>
          </p:nvPr>
        </p:nvSpPr>
        <p:spPr>
          <a:xfrm>
            <a:off x="457200" y="2873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F9FD5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9FD51"/>
                </a:solidFill>
              </a:rPr>
              <a:t>Epidemiologie in Deutschland 2012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539750" y="2060575"/>
            <a:ext cx="8229600" cy="26638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195452" indent="-195452" defTabSz="694944">
              <a:lnSpc>
                <a:spcPct val="80000"/>
              </a:lnSpc>
              <a:spcBef>
                <a:spcPts val="4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1824">
                <a:solidFill>
                  <a:srgbClr val="FFFFFF"/>
                </a:solidFill>
              </a:rPr>
              <a:t>Ca. 20 Mio. Nikotinabhängige ( 37% der erwachsenen Bevölkerung )</a:t>
            </a:r>
            <a:endParaRPr sz="1824">
              <a:solidFill>
                <a:srgbClr val="FFFFFF"/>
              </a:solidFill>
            </a:endParaRPr>
          </a:p>
          <a:p>
            <a:pPr lvl="0" marL="260604" indent="-260604" defTabSz="694944">
              <a:lnSpc>
                <a:spcPct val="80000"/>
              </a:lnSpc>
              <a:spcBef>
                <a:spcPts val="500"/>
              </a:spcBef>
              <a:buChar char="•"/>
              <a:defRPr sz="1800">
                <a:solidFill>
                  <a:srgbClr val="000000"/>
                </a:solidFill>
              </a:defRPr>
            </a:pPr>
            <a:endParaRPr sz="1824">
              <a:solidFill>
                <a:srgbClr val="FFFFFF"/>
              </a:solidFill>
            </a:endParaRPr>
          </a:p>
          <a:p>
            <a:pPr lvl="0" marL="195452" indent="-195452" defTabSz="694944">
              <a:lnSpc>
                <a:spcPct val="80000"/>
              </a:lnSpc>
              <a:spcBef>
                <a:spcPts val="4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1824">
                <a:solidFill>
                  <a:srgbClr val="FFFFFF"/>
                </a:solidFill>
              </a:rPr>
              <a:t>Ca. 2.5 Mio. Alkoholabhängige</a:t>
            </a:r>
            <a:endParaRPr sz="1824">
              <a:solidFill>
                <a:srgbClr val="FFFFFF"/>
              </a:solidFill>
            </a:endParaRPr>
          </a:p>
          <a:p>
            <a:pPr lvl="0" marL="260604" indent="-260604" defTabSz="694944">
              <a:lnSpc>
                <a:spcPct val="8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824">
              <a:solidFill>
                <a:srgbClr val="FFFFFF"/>
              </a:solidFill>
            </a:endParaRPr>
          </a:p>
          <a:p>
            <a:pPr lvl="0" marL="195452" indent="-195452" defTabSz="694944">
              <a:lnSpc>
                <a:spcPct val="80000"/>
              </a:lnSpc>
              <a:spcBef>
                <a:spcPts val="4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1824">
                <a:solidFill>
                  <a:srgbClr val="FFFFFF"/>
                </a:solidFill>
              </a:rPr>
              <a:t>Ca. 1.4 Mio. </a:t>
            </a:r>
            <a:r>
              <a:rPr sz="1824">
                <a:solidFill>
                  <a:srgbClr val="FFFFFF"/>
                </a:solidFill>
              </a:rPr>
              <a:t>Medikamentenabhängige</a:t>
            </a:r>
            <a:endParaRPr sz="1824">
              <a:solidFill>
                <a:srgbClr val="FFFFFF"/>
              </a:solidFill>
            </a:endParaRPr>
          </a:p>
          <a:p>
            <a:pPr lvl="0" marL="260604" indent="-260604" defTabSz="694944">
              <a:lnSpc>
                <a:spcPct val="80000"/>
              </a:lnSpc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1824">
                <a:solidFill>
                  <a:srgbClr val="FFFFFF"/>
                </a:solidFill>
              </a:rPr>
              <a:t> </a:t>
            </a:r>
            <a:endParaRPr sz="1824">
              <a:solidFill>
                <a:srgbClr val="FFFFFF"/>
              </a:solidFill>
            </a:endParaRPr>
          </a:p>
          <a:p>
            <a:pPr lvl="0" marL="195452" indent="-195452" defTabSz="694944">
              <a:lnSpc>
                <a:spcPct val="80000"/>
              </a:lnSpc>
              <a:spcBef>
                <a:spcPts val="4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1824">
                <a:solidFill>
                  <a:srgbClr val="FFFFFF"/>
                </a:solidFill>
              </a:rPr>
              <a:t>Ca. 160 000 Abhängige von illegalisierten Substanzen </a:t>
            </a:r>
            <a:endParaRPr sz="1824">
              <a:solidFill>
                <a:srgbClr val="FFFFFF"/>
              </a:solidFill>
            </a:endParaRPr>
          </a:p>
          <a:p>
            <a:pPr lvl="0" marL="260604" indent="-260604" defTabSz="694944">
              <a:lnSpc>
                <a:spcPct val="80000"/>
              </a:lnSpc>
              <a:spcBef>
                <a:spcPts val="500"/>
              </a:spcBef>
              <a:buChar char="•"/>
              <a:defRPr sz="1800">
                <a:solidFill>
                  <a:srgbClr val="000000"/>
                </a:solidFill>
              </a:defRPr>
            </a:pPr>
            <a:endParaRPr sz="1824">
              <a:solidFill>
                <a:srgbClr val="FFFFFF"/>
              </a:solidFill>
            </a:endParaRPr>
          </a:p>
          <a:p>
            <a:pPr lvl="0" marL="195452" indent="-195452" defTabSz="694944">
              <a:lnSpc>
                <a:spcPct val="80000"/>
              </a:lnSpc>
              <a:spcBef>
                <a:spcPts val="4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1824">
                <a:solidFill>
                  <a:srgbClr val="FFFFFF"/>
                </a:solidFill>
              </a:rPr>
              <a:t>Ca. 50 000 Spielsüchtige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5" grpId="1"/>
      <p:bldP build="whole" bldLvl="1" animBg="1" rev="0" advAuto="0" spid="36" grpId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35" name="Shape 135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Fazit</a:t>
            </a:r>
          </a:p>
        </p:txBody>
      </p:sp>
      <p:sp>
        <p:nvSpPr>
          <p:cNvPr id="136" name="Shape 13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ADHS führt von der frühen Kindheit an zu, je nach Primärpersönlichkeit und sozialem Milieu, 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unterschiedlich schwer ausgeprägten Schwierigkeiten in allen Lebensbereichen</a:t>
            </a:r>
            <a:r>
              <a:rPr sz="3200">
                <a:solidFill>
                  <a:srgbClr val="FFFFFF"/>
                </a:solidFill>
              </a:rPr>
              <a:t>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5" grpId="1"/>
      <p:bldP build="whole" bldLvl="1" animBg="1" rev="0" advAuto="0" spid="136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39" name="Shape 139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Fazit</a:t>
            </a:r>
          </a:p>
        </p:txBody>
      </p:sp>
      <p:sp>
        <p:nvSpPr>
          <p:cNvPr id="140" name="Shape 140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Eine 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spezifische Therapie</a:t>
            </a:r>
            <a:r>
              <a:rPr sz="3200">
                <a:solidFill>
                  <a:srgbClr val="FFFFFF"/>
                </a:solidFill>
              </a:rPr>
              <a:t>, meist aus Kombination aus Pharmakotherapie und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psychotherapeutischen Interventionen in unterschiedlicher Intensität, kann, je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nach Lebenssituation und Komorbiditäten, oft zu einer </a:t>
            </a:r>
            <a:r>
              <a: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raschen und nachhaltigen Verbesserung der Lebensqualität </a:t>
            </a:r>
            <a:r>
              <a:rPr sz="3200">
                <a:solidFill>
                  <a:srgbClr val="FFFFFF"/>
                </a:solidFill>
              </a:rPr>
              <a:t>führen.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0" grpId="2"/>
      <p:bldP build="whole" bldLvl="1" animBg="1" rev="0" advAuto="0" spid="139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43" name="Shape 143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Fazit</a:t>
            </a:r>
          </a:p>
        </p:txBody>
      </p:sp>
      <p:sp>
        <p:nvSpPr>
          <p:cNvPr id="144" name="Shape 144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Die Haltequote und Rückkehr zu körperlicher Gesundheit, psychischer Gesundheit und sozialem Wohlbefinden erfordert einen multimodalen Therapie- ansatz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weniger von Psychotherapie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an erster Stelle: eine adäquate Pharmakotherapie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4" grpId="2"/>
      <p:bldP build="whole" bldLvl="1" animBg="1" rev="0" advAuto="0" spid="143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47" name="Shape 147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Eigene Zahlen 2012</a:t>
            </a:r>
          </a:p>
        </p:txBody>
      </p:sp>
      <p:sp>
        <p:nvSpPr>
          <p:cNvPr id="148" name="Shape 148"/>
          <p:cNvSpPr/>
          <p:nvPr>
            <p:ph type="body" idx="1"/>
          </p:nvPr>
        </p:nvSpPr>
        <p:spPr>
          <a:xfrm>
            <a:off x="596900" y="146685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130 adulte ADHS Patienten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170 Opiat Substitutionspatienten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70% (n=105) dl-Methadon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19% (n=30)   l-Methadon= Polamidon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11% (n=17)   Buprenorphin= Subutex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                      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7" grpId="1"/>
      <p:bldP build="whole" bldLvl="1" animBg="1" rev="0" advAuto="0" spid="148" grpId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51" name="Shape 151"/>
          <p:cNvSpPr/>
          <p:nvPr>
            <p:ph type="title"/>
          </p:nvPr>
        </p:nvSpPr>
        <p:spPr>
          <a:xfrm>
            <a:off x="457200" y="274637"/>
            <a:ext cx="8229600" cy="70643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Eigene Ergebnisse 20012</a:t>
            </a:r>
          </a:p>
        </p:txBody>
      </p:sp>
      <p:sp>
        <p:nvSpPr>
          <p:cNvPr id="152" name="Shape 152"/>
          <p:cNvSpPr/>
          <p:nvPr>
            <p:ph type="body" idx="1"/>
          </p:nvPr>
        </p:nvSpPr>
        <p:spPr>
          <a:xfrm>
            <a:off x="457200" y="981075"/>
            <a:ext cx="8229600" cy="51450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36042" indent="-336042" defTabSz="896111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136">
                <a:solidFill>
                  <a:srgbClr val="FFFFFF"/>
                </a:solidFill>
              </a:rPr>
              <a:t>10% / Jahr (n=17) clean, regulär abgemeldet</a:t>
            </a:r>
            <a:endParaRPr sz="3136">
              <a:solidFill>
                <a:srgbClr val="FFFFFF"/>
              </a:solidFill>
            </a:endParaRPr>
          </a:p>
          <a:p>
            <a:pPr lvl="0" marL="336042" indent="-336042" defTabSz="896111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136">
                <a:solidFill>
                  <a:srgbClr val="FFFFFF"/>
                </a:solidFill>
              </a:rPr>
              <a:t>70% (n=110) länger als 2 (-19) Jahre in Therapie</a:t>
            </a:r>
            <a:endParaRPr sz="3136">
              <a:solidFill>
                <a:srgbClr val="FFFFFF"/>
              </a:solidFill>
            </a:endParaRPr>
          </a:p>
          <a:p>
            <a:pPr lvl="0" marL="336042" indent="-336042" defTabSz="896111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136">
                <a:solidFill>
                  <a:srgbClr val="FFFFFF"/>
                </a:solidFill>
              </a:rPr>
              <a:t>0.5% Letatlität (n=1)</a:t>
            </a:r>
            <a:endParaRPr sz="3136">
              <a:solidFill>
                <a:srgbClr val="FFFFFF"/>
              </a:solidFill>
            </a:endParaRPr>
          </a:p>
          <a:p>
            <a:pPr lvl="0" marL="336042" indent="-336042" defTabSz="896111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136">
                <a:solidFill>
                  <a:srgbClr val="FFFFFF"/>
                </a:solidFill>
              </a:rPr>
              <a:t>15% (n=12)Abbrecher</a:t>
            </a:r>
            <a:endParaRPr sz="3136">
              <a:solidFill>
                <a:srgbClr val="FFFFFF"/>
              </a:solidFill>
            </a:endParaRPr>
          </a:p>
          <a:p>
            <a:pPr lvl="0" marL="336042" indent="-336042" defTabSz="896111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136">
                <a:solidFill>
                  <a:srgbClr val="FFFFFF"/>
                </a:solidFill>
              </a:rPr>
              <a:t>15% (n=11)Beigebraucher (Kokain)</a:t>
            </a:r>
            <a:endParaRPr sz="3136">
              <a:solidFill>
                <a:srgbClr val="FFFFFF"/>
              </a:solidFill>
            </a:endParaRPr>
          </a:p>
          <a:p>
            <a:pPr lvl="0" marL="336042" indent="-336042" defTabSz="896111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136">
                <a:solidFill>
                  <a:srgbClr val="FFFFFF"/>
                </a:solidFill>
              </a:rPr>
              <a:t>85% (n=121) Verbesserung des psychischen und körperlichen Zustandes und der Lebenszufriedenheit (Fahrenberg Fragebogen)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2" grpId="2"/>
      <p:bldP build="whole" bldLvl="1" animBg="1" rev="0" advAuto="0" spid="151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55" name="Shape 155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Allgemeinmedizinische Komorbidität  2012</a:t>
            </a:r>
          </a:p>
        </p:txBody>
      </p:sp>
      <p:sp>
        <p:nvSpPr>
          <p:cNvPr id="156" name="Shape 156"/>
          <p:cNvSpPr/>
          <p:nvPr>
            <p:ph type="body" idx="1"/>
          </p:nvPr>
        </p:nvSpPr>
        <p:spPr>
          <a:xfrm>
            <a:off x="457200" y="1281112"/>
            <a:ext cx="8229600" cy="55895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65% (n=98)Hepatitis C (3 Patienten/Quartal Interferon/ RBV, ab 2014 neue Therapieformen)</a:t>
            </a:r>
            <a:endParaRPr sz="3040">
              <a:solidFill>
                <a:srgbClr val="FFFFFF"/>
              </a:solidFill>
            </a:endParaRPr>
          </a:p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2 Patienten </a:t>
            </a:r>
            <a:r>
              <a:rPr sz="304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HIV </a:t>
            </a:r>
            <a:r>
              <a:rPr sz="3040">
                <a:solidFill>
                  <a:srgbClr val="FFFFFF"/>
                </a:solidFill>
              </a:rPr>
              <a:t>positiv</a:t>
            </a:r>
            <a:endParaRPr sz="3040">
              <a:solidFill>
                <a:srgbClr val="FFFFFF"/>
              </a:solidFill>
            </a:endParaRPr>
          </a:p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15 % (n= 23)chronische Spritzenabszessen, Thrombosen, Marcumarbehandlungen</a:t>
            </a:r>
            <a:endParaRPr sz="3040">
              <a:solidFill>
                <a:srgbClr val="FFFFFF"/>
              </a:solidFill>
            </a:endParaRPr>
          </a:p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10% (n=15)kardiologischen Erkrankungen</a:t>
            </a:r>
            <a:endParaRPr sz="3040">
              <a:solidFill>
                <a:srgbClr val="FFFFFF"/>
              </a:solidFill>
            </a:endParaRPr>
          </a:p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10% (n=11)onkologische Erkrankungen</a:t>
            </a:r>
            <a:endParaRPr sz="3040">
              <a:solidFill>
                <a:srgbClr val="FFFFFF"/>
              </a:solidFill>
            </a:endParaRPr>
          </a:p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3% (n=5)Diabetes mellitus</a:t>
            </a:r>
            <a:endParaRPr sz="3040">
              <a:solidFill>
                <a:srgbClr val="FFFFFF"/>
              </a:solidFill>
            </a:endParaRPr>
          </a:p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45% (n=68) COPD</a:t>
            </a:r>
            <a:endParaRPr sz="3040">
              <a:solidFill>
                <a:srgbClr val="FFFFFF"/>
              </a:solidFill>
            </a:endParaRPr>
          </a:p>
          <a:p>
            <a:pPr lvl="0" marL="325754" indent="-325754" defTabSz="86868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040">
                <a:solidFill>
                  <a:srgbClr val="FFFFFF"/>
                </a:solidFill>
              </a:rPr>
              <a:t>60% (n=90) chronische Opstipation, Oberbauchbeschwerden, Gallensteine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1"/>
      <p:bldP build="whole" bldLvl="1" animBg="1" rev="0" advAuto="0" spid="156" grpId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59" name="Shape 159"/>
          <p:cNvSpPr/>
          <p:nvPr>
            <p:ph type="title"/>
          </p:nvPr>
        </p:nvSpPr>
        <p:spPr>
          <a:xfrm>
            <a:off x="457200" y="274637"/>
            <a:ext cx="8229600" cy="99377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Psychiatrische Komorbidität 2011</a:t>
            </a:r>
          </a:p>
        </p:txBody>
      </p:sp>
      <p:sp>
        <p:nvSpPr>
          <p:cNvPr id="160" name="Shape 160"/>
          <p:cNvSpPr/>
          <p:nvPr>
            <p:ph type="body" idx="4294967295"/>
          </p:nvPr>
        </p:nvSpPr>
        <p:spPr>
          <a:xfrm>
            <a:off x="468312" y="1628775"/>
            <a:ext cx="8229601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19%(n=20)  psychiatrische Komorbidität, </a:t>
            </a: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  Schizophrenie,  Psychosen, </a:t>
            </a: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  Borderline (ADHS) Störungen, Depressionen</a:t>
            </a: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18% (n=27) chronische Angst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23% (n=38) adultes ADH Syndrom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9" grpId="1"/>
      <p:bldP build="whole" bldLvl="1" animBg="1" rev="0" advAuto="0" spid="160" grpId="2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63" name="Shape 163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Berufstätigkeit 2012</a:t>
            </a:r>
            <a:r>
              <a:rPr sz="3200">
                <a:solidFill>
                  <a:srgbClr val="FFFF99"/>
                </a:solidFill>
              </a:rPr>
              <a:t>	</a:t>
            </a:r>
          </a:p>
        </p:txBody>
      </p:sp>
      <p:sp>
        <p:nvSpPr>
          <p:cNvPr id="164" name="Shape 164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17% (n=28) der Substituierten arbeiten ganztägig, sozialversichert</a:t>
            </a: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31% (n=55) arbeiten im Rahmen von Sozialmaßnahmen</a:t>
            </a:r>
            <a:endParaRPr sz="3200">
              <a:solidFill>
                <a:srgbClr val="FFFFFF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lvl="0"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52% (n= 76) haben keine Tagesbeschäftigung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3" grpId="1"/>
      <p:bldP build="whole" bldLvl="1" animBg="1" rev="0" advAuto="0" spid="164" grpId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167" name="Shape 167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FFFFFF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Kosten 2012</a:t>
            </a:r>
          </a:p>
        </p:txBody>
      </p:sp>
      <p:sp>
        <p:nvSpPr>
          <p:cNvPr id="168" name="Shape 168"/>
          <p:cNvSpPr/>
          <p:nvPr>
            <p:ph type="body" idx="1"/>
          </p:nvPr>
        </p:nvSpPr>
        <p:spPr>
          <a:xfrm>
            <a:off x="277018" y="1306512"/>
            <a:ext cx="8589964" cy="475297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540 000 € Substitutionskosten/ Jahr  bei150 Patienten. </a:t>
            </a:r>
            <a:endParaRPr sz="3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Davon 320 000 € Medikamentenkosten/Jahr bei 150 Patienten.</a:t>
            </a:r>
            <a:endParaRPr sz="3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endParaRPr sz="3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3600€ Substitutionskosten pro Patient/ Jahr. </a:t>
            </a:r>
            <a:endParaRPr sz="3200">
              <a:solidFill>
                <a:srgbClr val="FFFFFF"/>
              </a:solidFill>
            </a:endParaRPr>
          </a:p>
          <a:p>
            <a:pPr lvl="0">
              <a:lnSpc>
                <a:spcPct val="90000"/>
              </a:lnSpc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 40 150 €  Gefängniskosten pro Delinquent/ Jahr.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1"/>
      <p:bldP build="whole" bldLvl="1" animBg="1" rev="0" advAuto="0" spid="168" grpId="2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Alkoholbezogene Störung</a:t>
            </a:r>
          </a:p>
        </p:txBody>
      </p:sp>
      <p:sp>
        <p:nvSpPr>
          <p:cNvPr id="171" name="Shape 171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3200"/>
              <a:t>Behandlungspfade sind nützlich, S3 Leitlinien liegen noch nicht vor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Psychotherapeutische Optionen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Suchthilfeeinrichtungen nach erstmaliger stationärer Behandlung, danach suchtmedizinische Behandlung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>
                <a:solidFill>
                  <a:srgbClr val="F9FD51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9FD51"/>
                </a:solidFill>
              </a:rPr>
              <a:t>Definitionen 2008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xfrm>
            <a:off x="468312" y="1557337"/>
            <a:ext cx="8229601" cy="302418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57175" indent="-257175">
              <a:lnSpc>
                <a:spcPct val="80000"/>
              </a:lnSpc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Sucht im Sinne der internationalen Klassifikationen der Erkrankungen werden als eine Folge des Gebrauches </a:t>
            </a:r>
            <a:r>
              <a:rPr sz="2800">
                <a:solidFill>
                  <a:srgbClr val="D53333"/>
                </a:solidFill>
              </a:rPr>
              <a:t>psychotroper Substanzen</a:t>
            </a:r>
            <a:r>
              <a:rPr sz="2400">
                <a:solidFill>
                  <a:srgbClr val="FFFFFF"/>
                </a:solidFill>
              </a:rPr>
              <a:t> verstanden.</a:t>
            </a:r>
            <a:endParaRPr sz="24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</a:endParaRPr>
          </a:p>
          <a:p>
            <a:pPr lvl="0" marL="257175" indent="-257175">
              <a:lnSpc>
                <a:spcPct val="80000"/>
              </a:lnSpc>
              <a:spcBef>
                <a:spcPts val="5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Der Gebrauch muss zwanghaft weitergeführt</a:t>
            </a:r>
            <a:endParaRPr sz="24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    werden. </a:t>
            </a:r>
            <a:endParaRPr sz="2400">
              <a:solidFill>
                <a:srgbClr val="FFFFFF"/>
              </a:solidFill>
            </a:endParaRPr>
          </a:p>
          <a:p>
            <a:pPr lvl="0">
              <a:lnSpc>
                <a:spcPct val="8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FFFFFF"/>
              </a:solidFill>
            </a:endParaRPr>
          </a:p>
          <a:p>
            <a:pPr lvl="0" marL="257175" indent="-257175">
              <a:lnSpc>
                <a:spcPct val="80000"/>
              </a:lnSpc>
              <a:spcBef>
                <a:spcPts val="5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Abbruch des Gebrauchs führt zum körperlichen Entzug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" grpId="2"/>
      <p:bldP build="whole" bldLvl="1" animBg="1" rev="0" advAuto="0" spid="39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uFillTx/>
              </a:defRPr>
            </a:pPr>
            <a:r>
              <a:rPr sz="4400">
                <a:uFill>
                  <a:solidFill/>
                </a:uFill>
              </a:rPr>
              <a:t>Alkoholbezogene Störungen</a:t>
            </a:r>
          </a:p>
        </p:txBody>
      </p:sp>
      <p:sp>
        <p:nvSpPr>
          <p:cNvPr id="174" name="Shape 174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Medikamentöse Therapie: Acamprosat (Campral): moderater Effekt, </a:t>
            </a:r>
            <a:endParaRPr sz="3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Naaloxon: Adepent, Nalmefene, wirkt auf die Endorphinrezeptoren, moderater Effekt</a:t>
            </a:r>
            <a:endParaRPr sz="3200">
              <a:uFill>
                <a:solidFill/>
              </a:uFill>
            </a:endParaRPr>
          </a:p>
          <a:p>
            <a:pPr lvl="0">
              <a:defRPr sz="1800">
                <a:uFillTx/>
              </a:defRPr>
            </a:pPr>
            <a:r>
              <a:rPr sz="3200">
                <a:uFill>
                  <a:solidFill/>
                </a:uFill>
              </a:rPr>
              <a:t>Disulfiram(Antabus,Tetradyn: bewirkt DAR, nicht mehr verfügbar, deutlicher Effekt auf rückfallfreie Zeit</a:t>
            </a:r>
          </a:p>
        </p:txBody>
      </p:sp>
    </p:spTree>
  </p:cSld>
  <p:clrMapOvr>
    <a:masterClrMapping/>
  </p:clrMapOvr>
  <p:transition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 lvl="0">
              <a:defRPr sz="1800"/>
            </a:pPr>
            <a:r>
              <a:rPr sz="3680"/>
              <a:t>Inhalation von nikotinhaltigen Verbrennungsgasen</a:t>
            </a:r>
          </a:p>
        </p:txBody>
      </p:sp>
      <p:sp>
        <p:nvSpPr>
          <p:cNvPr id="177" name="Shape 177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3200"/>
              <a:t>Feinstaub (Gefäßentzündungen)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Grobstaub (COPD)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Teer (Carzinome)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Nikotin (Dopaminfreisetzung) untoxisch</a:t>
            </a:r>
          </a:p>
        </p:txBody>
      </p:sp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defTabSz="841247">
              <a:defRPr sz="3680"/>
            </a:lvl1pPr>
          </a:lstStyle>
          <a:p>
            <a:pPr lvl="0">
              <a:defRPr sz="1800"/>
            </a:pPr>
            <a:r>
              <a:rPr sz="3680"/>
              <a:t>Inhalation von nikotinhaltigen Verbrennungsgasen</a:t>
            </a:r>
          </a:p>
        </p:txBody>
      </p:sp>
      <p:sp>
        <p:nvSpPr>
          <p:cNvPr id="180" name="Shape 180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b="1" sz="2800"/>
              <a:t>Nikotinersatztherapie</a:t>
            </a:r>
            <a:endParaRPr b="1" sz="2800"/>
          </a:p>
          <a:p>
            <a:pPr lvl="0">
              <a:spcBef>
                <a:spcPts val="600"/>
              </a:spcBef>
              <a:buChar char="•"/>
              <a:defRPr sz="1800"/>
            </a:pP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Mundsprays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E Zigarette ohne toxische Effekte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Hypnose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Akupunktur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Kurzintervention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Vareniclin(Champix), Bupropion(Elontril/Zyban)</a:t>
            </a:r>
            <a:endParaRPr sz="2800"/>
          </a:p>
          <a:p>
            <a:pPr lvl="0" marL="300037" indent="-300037">
              <a:spcBef>
                <a:spcPts val="600"/>
              </a:spcBef>
              <a:buChar char="•"/>
              <a:defRPr sz="1800"/>
            </a:pPr>
            <a:r>
              <a:rPr sz="2800"/>
              <a:t>Psychotherapie</a:t>
            </a:r>
          </a:p>
        </p:txBody>
      </p:sp>
    </p:spTree>
  </p:cSld>
  <p:clrMapOvr>
    <a:masterClrMapping/>
  </p:clrMapOvr>
  <p:transition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defRPr sz="1800"/>
            </a:pPr>
            <a:r>
              <a:rPr sz="4400"/>
              <a:t>Sucht im Alter</a:t>
            </a:r>
          </a:p>
        </p:txBody>
      </p:sp>
      <p:sp>
        <p:nvSpPr>
          <p:cNvPr id="183" name="Shape 183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lvl="0">
              <a:buChar char="•"/>
              <a:defRPr sz="1800"/>
            </a:pPr>
            <a:r>
              <a:rPr sz="3200"/>
              <a:t>Voralterung der Suchtpatienten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Pflege bislang nicht vorbereitet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Gerontopsychiatrie: besondere Kenntnisse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Hausärztliche Kenntnisse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„Sucht“altenheime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Suchtmedizinische Ausbildung im Studium</a:t>
            </a:r>
            <a:endParaRPr sz="3200"/>
          </a:p>
          <a:p>
            <a:pPr lvl="0">
              <a:buChar char="•"/>
              <a:defRPr sz="1800"/>
            </a:pPr>
            <a:r>
              <a:rPr sz="3200"/>
              <a:t>Ethik der Sucht im Alter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43" name="Shape 43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99"/>
                </a:solidFill>
              </a:rPr>
              <a:t>Definitionen 2008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68312" y="1341437"/>
            <a:ext cx="8229601" cy="489585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00037" indent="-300037"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 DSM IV (</a:t>
            </a: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D</a:t>
            </a:r>
            <a:r>
              <a:rPr sz="2800">
                <a:solidFill>
                  <a:srgbClr val="FFFFFF"/>
                </a:solidFill>
              </a:rPr>
              <a:t>iagnostisches und </a:t>
            </a: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</a:t>
            </a:r>
            <a:r>
              <a:rPr sz="2800">
                <a:solidFill>
                  <a:srgbClr val="FFFFFF"/>
                </a:solidFill>
              </a:rPr>
              <a:t>tatistitsches </a:t>
            </a:r>
            <a:r>
              <a:rPr sz="28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</a:t>
            </a:r>
            <a:r>
              <a:rPr sz="2800">
                <a:solidFill>
                  <a:srgbClr val="FFFFFF"/>
                </a:solidFill>
              </a:rPr>
              <a:t>anual psychischer Störungen) nur noch die Begriffe :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„Abhängigkeit“,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 „Missbrauch“ und 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„schädlicher Gebrauch“.</a:t>
            </a:r>
            <a:endParaRPr sz="2800">
              <a:solidFill>
                <a:srgbClr val="FFFFFF"/>
              </a:solidFill>
            </a:endParaRPr>
          </a:p>
          <a:p>
            <a:pPr lvl="0" marL="300037" indent="-300037">
              <a:spcBef>
                <a:spcPts val="600"/>
              </a:spcBef>
              <a:buChar char="•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„Substanz Gebrauchs Störung“, SUD,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4" dur="2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8" dur="20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2" dur="20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26" dur="2000"/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30" dur="20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4" grpId="2"/>
      <p:bldP build="whole" bldLvl="1" animBg="1" rev="0" advAuto="0" spid="4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47" name="Shape 47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99"/>
                </a:solidFill>
              </a:rPr>
              <a:t>Definitionen 2008</a:t>
            </a:r>
          </a:p>
        </p:txBody>
      </p:sp>
      <p:sp>
        <p:nvSpPr>
          <p:cNvPr id="48" name="Shape 48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buChar char="•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FF"/>
                </a:solidFill>
              </a:rPr>
              <a:t>Im Rahmen der Drogendebatte wird auch gegenwärtiger Konsum illegaler Substanzen (=Drogen) häufig aufgrund ihres Status nach dem Betäubungsmittelgesetz (BtmG) prinzipiell als „Missbrauch“ bezeichnet.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" grpId="2"/>
      <p:bldP build="whole" bldLvl="1" animBg="1" rev="0" advAuto="0" spid="4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51" name="Shape 51"/>
          <p:cNvSpPr/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FFFF99"/>
                </a:solidFill>
              </a:rPr>
              <a:t>Definitionen 2008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00037" indent="-300037">
              <a:lnSpc>
                <a:spcPct val="80000"/>
              </a:lnSpc>
              <a:spcBef>
                <a:spcPts val="600"/>
              </a:spcBef>
              <a:buChar char="•"/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Schädlicher Gebrauch (ICD 10) wird als ein Handeln verstanden, das tatsächliche Gesundheitsschäden zur Folge hat. Er bezeichnet ein Konsummuster psychotroper Substanzen, das zu einer Gesundheitsschädigung führt.</a:t>
            </a:r>
          </a:p>
        </p:txBody>
      </p:sp>
    </p:spTree>
  </p:cSld>
  <p:clrMapOvr>
    <a:masterClrMapping/>
  </p:clrMapOvr>
  <p:transition spd="fast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presetClass="entr" presetSubtype="0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nodeType="afterEffect" presetClass="entr" presetSubtype="0" presetID="10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1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1" grpId="1"/>
      <p:bldP build="whole" bldLvl="1" animBg="1" rev="0" advAuto="0" spid="52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55" name="Shape 5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DSM 5</a:t>
            </a:r>
          </a:p>
        </p:txBody>
      </p:sp>
      <p:sp>
        <p:nvSpPr>
          <p:cNvPr id="56" name="Shape 5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500"/>
          </a:p>
          <a:p>
            <a:pPr lvl="0" marL="0" indent="0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00"/>
              <a:t>Die fünfte Ausgabe des DSM, welches neben dem ICD-10 der Weltgesundheitsorganisation als das Standardwerk zur Klassifizierung psychischer Störungen gilt, bringt zahlreiche Neuerungen und Veränderungen mit sich.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fld id="{86CB4B4D-7CA3-9044-876B-883B54F8677D}" type="slidenum">
              <a:rPr sz="1400">
                <a:solidFill>
                  <a:srgbClr val="FFFFFF"/>
                </a:solidFill>
              </a:rPr>
            </a:fld>
          </a:p>
        </p:txBody>
      </p:sp>
      <p:sp>
        <p:nvSpPr>
          <p:cNvPr id="59" name="Shape 5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FFFF99"/>
                </a:solidFill>
              </a:rPr>
              <a:t>Der neue Begriff Sucht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400"/>
          </a:p>
          <a:p>
            <a:pPr lvl="0" marL="0" indent="0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400"/>
          </a:p>
          <a:p>
            <a:pPr lvl="0" marL="0" indent="0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400"/>
          </a:p>
          <a:p>
            <a:pPr lvl="0" marL="0" indent="0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/>
              <a:t>Es wird nun von „Substanz-Gebrauchsstörungen“ </a:t>
            </a:r>
            <a:endParaRPr sz="2400"/>
          </a:p>
          <a:p>
            <a:pPr lvl="0" marL="0" indent="0" defTabSz="4572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/>
              <a:t>(substance use disorders) gesprochen, was sprachlich etwas sperrig klingen mag, aber inhaltlich zur Entstigmatisierung des Abhängigkeits-Labels beitragen soll.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8080"/>
      </a:dk1>
      <a:lt1>
        <a:srgbClr val="008080"/>
      </a:lt1>
      <a:dk2>
        <a:srgbClr val="A7A7A7"/>
      </a:dk2>
      <a:lt2>
        <a:srgbClr val="535353"/>
      </a:lt2>
      <a:accent1>
        <a:srgbClr val="006462"/>
      </a:accent1>
      <a:accent2>
        <a:srgbClr val="6D6FC7"/>
      </a:accent2>
      <a:accent3>
        <a:srgbClr val="AABFBF"/>
      </a:accent3>
      <a:accent4>
        <a:srgbClr val="DADADA"/>
      </a:accent4>
      <a:accent5>
        <a:srgbClr val="AAB7B7"/>
      </a:accent5>
      <a:accent6>
        <a:srgbClr val="6365B4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6462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6462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6462"/>
      </a:accent1>
      <a:accent2>
        <a:srgbClr val="6D6FC7"/>
      </a:accent2>
      <a:accent3>
        <a:srgbClr val="AABFBF"/>
      </a:accent3>
      <a:accent4>
        <a:srgbClr val="DADADA"/>
      </a:accent4>
      <a:accent5>
        <a:srgbClr val="AAB7B7"/>
      </a:accent5>
      <a:accent6>
        <a:srgbClr val="6365B4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6462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6462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808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